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257" r:id="rId2"/>
  </p:sldIdLst>
  <p:sldSz cx="29260800" cy="36576000"/>
  <p:notesSz cx="6858000" cy="9144000"/>
  <p:defaultTextStyle>
    <a:defPPr>
      <a:defRPr lang="en-US"/>
    </a:defPPr>
    <a:lvl1pPr marL="0" algn="l" defTabSz="3160166" rtl="0" eaLnBrk="1" latinLnBrk="0" hangingPunct="1">
      <a:defRPr sz="6221" kern="1200">
        <a:solidFill>
          <a:schemeClr val="tx1"/>
        </a:solidFill>
        <a:latin typeface="+mn-lt"/>
        <a:ea typeface="+mn-ea"/>
        <a:cs typeface="+mn-cs"/>
      </a:defRPr>
    </a:lvl1pPr>
    <a:lvl2pPr marL="1580083" algn="l" defTabSz="3160166" rtl="0" eaLnBrk="1" latinLnBrk="0" hangingPunct="1">
      <a:defRPr sz="6221" kern="1200">
        <a:solidFill>
          <a:schemeClr val="tx1"/>
        </a:solidFill>
        <a:latin typeface="+mn-lt"/>
        <a:ea typeface="+mn-ea"/>
        <a:cs typeface="+mn-cs"/>
      </a:defRPr>
    </a:lvl2pPr>
    <a:lvl3pPr marL="3160166" algn="l" defTabSz="3160166" rtl="0" eaLnBrk="1" latinLnBrk="0" hangingPunct="1">
      <a:defRPr sz="6221" kern="1200">
        <a:solidFill>
          <a:schemeClr val="tx1"/>
        </a:solidFill>
        <a:latin typeface="+mn-lt"/>
        <a:ea typeface="+mn-ea"/>
        <a:cs typeface="+mn-cs"/>
      </a:defRPr>
    </a:lvl3pPr>
    <a:lvl4pPr marL="4740250" algn="l" defTabSz="3160166" rtl="0" eaLnBrk="1" latinLnBrk="0" hangingPunct="1">
      <a:defRPr sz="6221" kern="1200">
        <a:solidFill>
          <a:schemeClr val="tx1"/>
        </a:solidFill>
        <a:latin typeface="+mn-lt"/>
        <a:ea typeface="+mn-ea"/>
        <a:cs typeface="+mn-cs"/>
      </a:defRPr>
    </a:lvl4pPr>
    <a:lvl5pPr marL="6320333" algn="l" defTabSz="3160166" rtl="0" eaLnBrk="1" latinLnBrk="0" hangingPunct="1">
      <a:defRPr sz="6221" kern="1200">
        <a:solidFill>
          <a:schemeClr val="tx1"/>
        </a:solidFill>
        <a:latin typeface="+mn-lt"/>
        <a:ea typeface="+mn-ea"/>
        <a:cs typeface="+mn-cs"/>
      </a:defRPr>
    </a:lvl5pPr>
    <a:lvl6pPr marL="7900416" algn="l" defTabSz="3160166" rtl="0" eaLnBrk="1" latinLnBrk="0" hangingPunct="1">
      <a:defRPr sz="6221" kern="1200">
        <a:solidFill>
          <a:schemeClr val="tx1"/>
        </a:solidFill>
        <a:latin typeface="+mn-lt"/>
        <a:ea typeface="+mn-ea"/>
        <a:cs typeface="+mn-cs"/>
      </a:defRPr>
    </a:lvl6pPr>
    <a:lvl7pPr marL="9480499" algn="l" defTabSz="3160166" rtl="0" eaLnBrk="1" latinLnBrk="0" hangingPunct="1">
      <a:defRPr sz="6221" kern="1200">
        <a:solidFill>
          <a:schemeClr val="tx1"/>
        </a:solidFill>
        <a:latin typeface="+mn-lt"/>
        <a:ea typeface="+mn-ea"/>
        <a:cs typeface="+mn-cs"/>
      </a:defRPr>
    </a:lvl7pPr>
    <a:lvl8pPr marL="11060582" algn="l" defTabSz="3160166" rtl="0" eaLnBrk="1" latinLnBrk="0" hangingPunct="1">
      <a:defRPr sz="6221" kern="1200">
        <a:solidFill>
          <a:schemeClr val="tx1"/>
        </a:solidFill>
        <a:latin typeface="+mn-lt"/>
        <a:ea typeface="+mn-ea"/>
        <a:cs typeface="+mn-cs"/>
      </a:defRPr>
    </a:lvl8pPr>
    <a:lvl9pPr marL="12640666" algn="l" defTabSz="3160166"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guide id="3" pos="18144" userDrawn="1">
          <p15:clr>
            <a:srgbClr val="A4A3A4"/>
          </p15:clr>
        </p15:guide>
        <p15:guide id="4" orient="horz" pos="17952" userDrawn="1">
          <p15:clr>
            <a:srgbClr val="A4A3A4"/>
          </p15:clr>
        </p15:guide>
        <p15:guide id="5" pos="3672" userDrawn="1">
          <p15:clr>
            <a:srgbClr val="A4A3A4"/>
          </p15:clr>
        </p15:guide>
        <p15:guide id="6" orient="horz" pos="16512" userDrawn="1">
          <p15:clr>
            <a:srgbClr val="A4A3A4"/>
          </p15:clr>
        </p15:guide>
        <p15:guide id="7" orient="horz" pos="10464" userDrawn="1">
          <p15:clr>
            <a:srgbClr val="A4A3A4"/>
          </p15:clr>
        </p15:guide>
        <p15:guide id="8" pos="12888" userDrawn="1">
          <p15:clr>
            <a:srgbClr val="A4A3A4"/>
          </p15:clr>
        </p15:guide>
        <p15:guide id="9" pos="720" userDrawn="1">
          <p15:clr>
            <a:srgbClr val="A4A3A4"/>
          </p15:clr>
        </p15:guide>
        <p15:guide id="10" pos="34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7" autoAdjust="0"/>
    <p:restoredTop sz="94660"/>
  </p:normalViewPr>
  <p:slideViewPr>
    <p:cSldViewPr snapToGrid="0" showGuides="1">
      <p:cViewPr>
        <p:scale>
          <a:sx n="22" d="100"/>
          <a:sy n="22" d="100"/>
        </p:scale>
        <p:origin x="3330" y="36"/>
      </p:cViewPr>
      <p:guideLst>
        <p:guide orient="horz" pos="288"/>
        <p:guide pos="288"/>
        <p:guide pos="18144"/>
        <p:guide orient="horz" pos="17952"/>
        <p:guide pos="3672"/>
        <p:guide orient="horz" pos="16512"/>
        <p:guide orient="horz" pos="10464"/>
        <p:guide pos="12888"/>
        <p:guide pos="720"/>
        <p:guide pos="3456"/>
      </p:guideLst>
    </p:cSldViewPr>
  </p:slideViewPr>
  <p:notesTextViewPr>
    <p:cViewPr>
      <p:scale>
        <a:sx n="1" d="1"/>
        <a:sy n="1" d="1"/>
      </p:scale>
      <p:origin x="0" y="0"/>
    </p:cViewPr>
  </p:notesTextViewPr>
  <p:notesViewPr>
    <p:cSldViewPr snapToGrid="0" showGuides="1">
      <p:cViewPr varScale="1">
        <p:scale>
          <a:sx n="92" d="100"/>
          <a:sy n="92" d="100"/>
        </p:scale>
        <p:origin x="2874"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066918-C0B8-4D23-BEA9-A768CD4C37C1}" type="datetimeFigureOut">
              <a:rPr lang="en-US" smtClean="0"/>
              <a:t>4/30/2020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F83990-B5B0-4997-8A4A-6DF8E621DF60}" type="slidenum">
              <a:rPr lang="en-US" smtClean="0"/>
              <a:t>‹#›</a:t>
            </a:fld>
            <a:endParaRPr lang="en-US" dirty="0"/>
          </a:p>
        </p:txBody>
      </p:sp>
    </p:spTree>
    <p:extLst>
      <p:ext uri="{BB962C8B-B14F-4D97-AF65-F5344CB8AC3E}">
        <p14:creationId xmlns:p14="http://schemas.microsoft.com/office/powerpoint/2010/main" val="34850889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560" y="5985936"/>
            <a:ext cx="24871680" cy="12733867"/>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3657600" y="19210869"/>
            <a:ext cx="21945600" cy="8830731"/>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315228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9673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939762" y="1947334"/>
            <a:ext cx="630936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11682" y="1947334"/>
            <a:ext cx="1856232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118395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400746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6442" y="9118611"/>
            <a:ext cx="25237440" cy="15214597"/>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1996442" y="24477144"/>
            <a:ext cx="25237440" cy="8000997"/>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113322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11680" y="9736667"/>
            <a:ext cx="1243584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813280" y="9736667"/>
            <a:ext cx="1243584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235285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5491" y="1947342"/>
            <a:ext cx="2523744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15494" y="8966203"/>
            <a:ext cx="12378688" cy="4394197"/>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015494" y="13360400"/>
            <a:ext cx="12378688"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813282" y="8966203"/>
            <a:ext cx="12439651" cy="4394197"/>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4813282" y="13360400"/>
            <a:ext cx="12439651"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317936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312848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418723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438400"/>
            <a:ext cx="9437370" cy="853440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2439651" y="5266275"/>
            <a:ext cx="14813280" cy="25992667"/>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15491" y="10972800"/>
            <a:ext cx="9437370" cy="20328469"/>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30841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5491" y="2438400"/>
            <a:ext cx="9437370" cy="853440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39651" y="5266275"/>
            <a:ext cx="14813280" cy="25992667"/>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dirty="0"/>
              <a:t>Click icon to add picture</a:t>
            </a:r>
          </a:p>
        </p:txBody>
      </p:sp>
      <p:sp>
        <p:nvSpPr>
          <p:cNvPr id="4" name="Text Placeholder 3"/>
          <p:cNvSpPr>
            <a:spLocks noGrp="1"/>
          </p:cNvSpPr>
          <p:nvPr>
            <p:ph type="body" sz="half" idx="2"/>
          </p:nvPr>
        </p:nvSpPr>
        <p:spPr>
          <a:xfrm>
            <a:off x="2015491" y="10972800"/>
            <a:ext cx="9437370" cy="20328469"/>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BAC61F84-93F5-44CD-A986-1FE6663B216E}"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4E0A15-E478-4ED1-AE12-202BF95646C3}" type="slidenum">
              <a:rPr lang="en-US" smtClean="0"/>
              <a:t>‹#›</a:t>
            </a:fld>
            <a:endParaRPr lang="en-US" dirty="0"/>
          </a:p>
        </p:txBody>
      </p:sp>
    </p:spTree>
    <p:extLst>
      <p:ext uri="{BB962C8B-B14F-4D97-AF65-F5344CB8AC3E}">
        <p14:creationId xmlns:p14="http://schemas.microsoft.com/office/powerpoint/2010/main" val="420752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947342"/>
            <a:ext cx="2523744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1680" y="9736667"/>
            <a:ext cx="2523744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11680" y="33900542"/>
            <a:ext cx="6583680" cy="1947333"/>
          </a:xfrm>
          <a:prstGeom prst="rect">
            <a:avLst/>
          </a:prstGeom>
        </p:spPr>
        <p:txBody>
          <a:bodyPr vert="horz" lIns="91440" tIns="45720" rIns="91440" bIns="45720" rtlCol="0" anchor="ctr"/>
          <a:lstStyle>
            <a:lvl1pPr algn="l">
              <a:defRPr sz="3840">
                <a:solidFill>
                  <a:schemeClr val="tx1">
                    <a:tint val="75000"/>
                  </a:schemeClr>
                </a:solidFill>
              </a:defRPr>
            </a:lvl1pPr>
          </a:lstStyle>
          <a:p>
            <a:fld id="{BAC61F84-93F5-44CD-A986-1FE6663B216E}" type="datetimeFigureOut">
              <a:rPr lang="en-US" smtClean="0"/>
              <a:t>4/30/2020</a:t>
            </a:fld>
            <a:endParaRPr lang="en-US" dirty="0"/>
          </a:p>
        </p:txBody>
      </p:sp>
      <p:sp>
        <p:nvSpPr>
          <p:cNvPr id="5" name="Footer Placeholder 4"/>
          <p:cNvSpPr>
            <a:spLocks noGrp="1"/>
          </p:cNvSpPr>
          <p:nvPr>
            <p:ph type="ftr" sz="quarter" idx="3"/>
          </p:nvPr>
        </p:nvSpPr>
        <p:spPr>
          <a:xfrm>
            <a:off x="9692640" y="33900542"/>
            <a:ext cx="9875520" cy="1947333"/>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0665440" y="33900542"/>
            <a:ext cx="6583680" cy="1947333"/>
          </a:xfrm>
          <a:prstGeom prst="rect">
            <a:avLst/>
          </a:prstGeom>
        </p:spPr>
        <p:txBody>
          <a:bodyPr vert="horz" lIns="91440" tIns="45720" rIns="91440" bIns="45720" rtlCol="0" anchor="ctr"/>
          <a:lstStyle>
            <a:lvl1pPr algn="r">
              <a:defRPr sz="3840">
                <a:solidFill>
                  <a:schemeClr val="tx1">
                    <a:tint val="75000"/>
                  </a:schemeClr>
                </a:solidFill>
              </a:defRPr>
            </a:lvl1pPr>
          </a:lstStyle>
          <a:p>
            <a:fld id="{594E0A15-E478-4ED1-AE12-202BF95646C3}" type="slidenum">
              <a:rPr lang="en-US" smtClean="0"/>
              <a:t>‹#›</a:t>
            </a:fld>
            <a:endParaRPr lang="en-US" dirty="0"/>
          </a:p>
        </p:txBody>
      </p:sp>
    </p:spTree>
    <p:extLst>
      <p:ext uri="{BB962C8B-B14F-4D97-AF65-F5344CB8AC3E}">
        <p14:creationId xmlns:p14="http://schemas.microsoft.com/office/powerpoint/2010/main" val="2030781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C00000">
                <a:alpha val="65000"/>
              </a:srgbClr>
            </a:gs>
            <a:gs pos="0">
              <a:srgbClr val="FFC000"/>
            </a:gs>
            <a:gs pos="100000">
              <a:srgbClr val="7030A0"/>
            </a:gs>
          </a:gsLst>
          <a:lin ang="14700000" scaled="0"/>
        </a:gradFill>
        <a:effectLst/>
      </p:bgPr>
    </p:bg>
    <p:spTree>
      <p:nvGrpSpPr>
        <p:cNvPr id="1" name=""/>
        <p:cNvGrpSpPr/>
        <p:nvPr/>
      </p:nvGrpSpPr>
      <p:grpSpPr>
        <a:xfrm>
          <a:off x="0" y="0"/>
          <a:ext cx="0" cy="0"/>
          <a:chOff x="0" y="0"/>
          <a:chExt cx="0" cy="0"/>
        </a:xfrm>
      </p:grpSpPr>
      <p:sp>
        <p:nvSpPr>
          <p:cNvPr id="14" name="Rectangle 13"/>
          <p:cNvSpPr/>
          <p:nvPr/>
        </p:nvSpPr>
        <p:spPr>
          <a:xfrm>
            <a:off x="457201" y="18068992"/>
            <a:ext cx="10744199" cy="11429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stretch>
            <a:fillRect/>
          </a:stretch>
        </p:blipFill>
        <p:spPr>
          <a:xfrm>
            <a:off x="1091497" y="18699017"/>
            <a:ext cx="9528957" cy="10656712"/>
          </a:xfrm>
          <a:prstGeom prst="rect">
            <a:avLst/>
          </a:prstGeom>
        </p:spPr>
      </p:pic>
      <p:sp>
        <p:nvSpPr>
          <p:cNvPr id="5" name="Rectangle 8273"/>
          <p:cNvSpPr>
            <a:spLocks noChangeArrowheads="1"/>
          </p:cNvSpPr>
          <p:nvPr/>
        </p:nvSpPr>
        <p:spPr bwMode="auto">
          <a:xfrm>
            <a:off x="457200" y="457200"/>
            <a:ext cx="28346399" cy="6647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8130" tIns="49065" rIns="98130" bIns="49065" anchor="ctr"/>
          <a:lstStyle>
            <a:lvl1pPr>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en-US" altLang="en-US" sz="2279" dirty="0"/>
          </a:p>
        </p:txBody>
      </p:sp>
      <p:sp>
        <p:nvSpPr>
          <p:cNvPr id="3" name="TextBox 2"/>
          <p:cNvSpPr txBox="1"/>
          <p:nvPr/>
        </p:nvSpPr>
        <p:spPr>
          <a:xfrm>
            <a:off x="2402094" y="557013"/>
            <a:ext cx="24456611" cy="2431435"/>
          </a:xfrm>
          <a:prstGeom prst="rect">
            <a:avLst/>
          </a:prstGeom>
          <a:solidFill>
            <a:schemeClr val="bg1"/>
          </a:solidFill>
          <a:ln w="25400">
            <a:noFill/>
          </a:ln>
        </p:spPr>
        <p:txBody>
          <a:bodyPr wrap="square" rtlCol="0">
            <a:spAutoFit/>
          </a:bodyPr>
          <a:lstStyle/>
          <a:p>
            <a:pPr algn="ctr"/>
            <a:r>
              <a:rPr lang="en-US" sz="7600" b="1" dirty="0">
                <a:latin typeface="Arial" panose="020B0604020202020204" pitchFamily="34" charset="0"/>
                <a:cs typeface="Arial" panose="020B0604020202020204" pitchFamily="34" charset="0"/>
              </a:rPr>
              <a:t>Interlayer impact excitation by hot electrons in an atomic layer semiconductor heterostructure</a:t>
            </a:r>
          </a:p>
        </p:txBody>
      </p:sp>
      <p:sp>
        <p:nvSpPr>
          <p:cNvPr id="4" name="TextBox 3"/>
          <p:cNvSpPr txBox="1"/>
          <p:nvPr/>
        </p:nvSpPr>
        <p:spPr>
          <a:xfrm>
            <a:off x="5832104" y="3244839"/>
            <a:ext cx="17596590" cy="3744615"/>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Fatemeh Barati</a:t>
            </a:r>
            <a:r>
              <a:rPr lang="en-US" sz="4400" baseline="30000" dirty="0">
                <a:latin typeface="Arial" panose="020B0604020202020204" pitchFamily="34" charset="0"/>
                <a:cs typeface="Arial" panose="020B0604020202020204" pitchFamily="34" charset="0"/>
              </a:rPr>
              <a:t>1,2,4,†</a:t>
            </a:r>
            <a:r>
              <a:rPr lang="en-US" sz="4400" dirty="0">
                <a:latin typeface="Arial" panose="020B0604020202020204" pitchFamily="34" charset="0"/>
                <a:cs typeface="Arial" panose="020B0604020202020204" pitchFamily="34" charset="0"/>
              </a:rPr>
              <a:t>, Max Grossnickle</a:t>
            </a:r>
            <a:r>
              <a:rPr lang="en-US" sz="4400" baseline="30000" dirty="0">
                <a:latin typeface="Arial" panose="020B0604020202020204" pitchFamily="34" charset="0"/>
                <a:cs typeface="Arial" panose="020B0604020202020204" pitchFamily="34" charset="0"/>
              </a:rPr>
              <a:t>1,2,4,†</a:t>
            </a:r>
            <a:r>
              <a:rPr lang="en-US" sz="4400" dirty="0">
                <a:latin typeface="Arial" panose="020B0604020202020204" pitchFamily="34" charset="0"/>
                <a:cs typeface="Arial" panose="020B0604020202020204" pitchFamily="34" charset="0"/>
              </a:rPr>
              <a:t>, Shanshan Su</a:t>
            </a:r>
            <a:r>
              <a:rPr lang="en-US" sz="4400" baseline="30000" dirty="0">
                <a:latin typeface="Arial" panose="020B0604020202020204" pitchFamily="34" charset="0"/>
                <a:cs typeface="Arial" panose="020B0604020202020204" pitchFamily="34" charset="0"/>
              </a:rPr>
              <a:t>1,3,4</a:t>
            </a:r>
            <a:r>
              <a:rPr lang="en-US" sz="4400" dirty="0">
                <a:latin typeface="Arial" panose="020B0604020202020204" pitchFamily="34" charset="0"/>
                <a:cs typeface="Arial" panose="020B0604020202020204" pitchFamily="34" charset="0"/>
              </a:rPr>
              <a:t>,</a:t>
            </a:r>
          </a:p>
          <a:p>
            <a:pPr algn="ctr"/>
            <a:r>
              <a:rPr lang="en-US" sz="4400" dirty="0">
                <a:latin typeface="Arial" panose="020B0604020202020204" pitchFamily="34" charset="0"/>
                <a:cs typeface="Arial" panose="020B0604020202020204" pitchFamily="34" charset="0"/>
              </a:rPr>
              <a:t>Roger Lake</a:t>
            </a:r>
            <a:r>
              <a:rPr lang="en-US" sz="4400" baseline="30000" dirty="0">
                <a:latin typeface="Arial" panose="020B0604020202020204" pitchFamily="34" charset="0"/>
                <a:cs typeface="Arial" panose="020B0604020202020204" pitchFamily="34" charset="0"/>
              </a:rPr>
              <a:t>1,3,4</a:t>
            </a:r>
            <a:r>
              <a:rPr lang="en-US" sz="4400" dirty="0">
                <a:latin typeface="Arial" panose="020B0604020202020204" pitchFamily="34" charset="0"/>
                <a:cs typeface="Arial" panose="020B0604020202020204" pitchFamily="34" charset="0"/>
              </a:rPr>
              <a:t>, Vivek Aji</a:t>
            </a:r>
            <a:r>
              <a:rPr lang="en-US" sz="4400" baseline="30000" dirty="0">
                <a:latin typeface="Arial" panose="020B0604020202020204" pitchFamily="34" charset="0"/>
                <a:cs typeface="Arial" panose="020B0604020202020204" pitchFamily="34" charset="0"/>
              </a:rPr>
              <a:t>1</a:t>
            </a:r>
            <a:r>
              <a:rPr lang="en-US" sz="4400" dirty="0">
                <a:latin typeface="Arial" panose="020B0604020202020204" pitchFamily="34" charset="0"/>
                <a:cs typeface="Arial" panose="020B0604020202020204" pitchFamily="34" charset="0"/>
              </a:rPr>
              <a:t>, and Nathaniel M. Gabor</a:t>
            </a:r>
            <a:r>
              <a:rPr lang="en-US" sz="4400" baseline="30000" dirty="0">
                <a:latin typeface="Arial" panose="020B0604020202020204" pitchFamily="34" charset="0"/>
                <a:cs typeface="Arial" panose="020B0604020202020204" pitchFamily="34" charset="0"/>
              </a:rPr>
              <a:t>1,2,4</a:t>
            </a:r>
          </a:p>
          <a:p>
            <a:pPr algn="ctr">
              <a:spcBef>
                <a:spcPct val="0"/>
              </a:spcBef>
              <a:buFontTx/>
              <a:buNone/>
            </a:pPr>
            <a:endParaRPr lang="en-US" altLang="en-US" sz="3200" b="1" i="1" baseline="30000" dirty="0">
              <a:latin typeface="Arial" panose="020B0604020202020204" pitchFamily="34" charset="0"/>
              <a:cs typeface="Arial" panose="020B0604020202020204" pitchFamily="34" charset="0"/>
            </a:endParaRPr>
          </a:p>
          <a:p>
            <a:pPr algn="ctr">
              <a:spcBef>
                <a:spcPct val="0"/>
              </a:spcBef>
              <a:buFontTx/>
              <a:buNone/>
            </a:pPr>
            <a:r>
              <a:rPr lang="en-US" altLang="en-US" sz="3200" b="1" i="1" baseline="30000" dirty="0">
                <a:latin typeface="Arial" panose="020B0604020202020204" pitchFamily="34" charset="0"/>
                <a:cs typeface="Arial" panose="020B0604020202020204" pitchFamily="34" charset="0"/>
              </a:rPr>
              <a:t>1</a:t>
            </a:r>
            <a:r>
              <a:rPr lang="en-US" altLang="en-US" sz="3200" b="1" i="1" dirty="0">
                <a:latin typeface="Arial" panose="020B0604020202020204" pitchFamily="34" charset="0"/>
                <a:cs typeface="Arial" panose="020B0604020202020204" pitchFamily="34" charset="0"/>
              </a:rPr>
              <a:t>University of California at Riverside Department of Physics and Astronomy</a:t>
            </a:r>
          </a:p>
          <a:p>
            <a:pPr algn="ctr">
              <a:spcBef>
                <a:spcPct val="0"/>
              </a:spcBef>
              <a:buFontTx/>
              <a:buNone/>
            </a:pPr>
            <a:r>
              <a:rPr lang="en-US" sz="3200" b="1" i="1" baseline="30000" dirty="0">
                <a:latin typeface="Arial" panose="020B0604020202020204" pitchFamily="34" charset="0"/>
                <a:cs typeface="Arial" panose="020B0604020202020204" pitchFamily="34" charset="0"/>
              </a:rPr>
              <a:t>2</a:t>
            </a:r>
            <a:r>
              <a:rPr lang="en-US" sz="3200" b="1" i="1" dirty="0">
                <a:latin typeface="Arial" panose="020B0604020202020204" pitchFamily="34" charset="0"/>
                <a:cs typeface="Arial" panose="020B0604020202020204" pitchFamily="34" charset="0"/>
              </a:rPr>
              <a:t>Quantum Materials Optoelectronics Laboratory</a:t>
            </a:r>
          </a:p>
          <a:p>
            <a:pPr algn="ctr">
              <a:spcBef>
                <a:spcPct val="0"/>
              </a:spcBef>
              <a:buFontTx/>
              <a:buNone/>
            </a:pPr>
            <a:r>
              <a:rPr lang="en-US" sz="3200" b="1" i="1" baseline="30000" dirty="0">
                <a:latin typeface="Arial" panose="020B0604020202020204" pitchFamily="34" charset="0"/>
                <a:cs typeface="Arial" panose="020B0604020202020204" pitchFamily="34" charset="0"/>
              </a:rPr>
              <a:t>3</a:t>
            </a:r>
            <a:r>
              <a:rPr lang="en-US" sz="3200" b="1" i="1" dirty="0">
                <a:latin typeface="Arial" panose="020B0604020202020204" pitchFamily="34" charset="0"/>
                <a:cs typeface="Arial" panose="020B0604020202020204" pitchFamily="34" charset="0"/>
              </a:rPr>
              <a:t>Laboratory for Terascale and Terahertz Electronics (LATTE)</a:t>
            </a:r>
          </a:p>
          <a:p>
            <a:pPr algn="ctr">
              <a:spcBef>
                <a:spcPct val="0"/>
              </a:spcBef>
              <a:buFontTx/>
              <a:buNone/>
            </a:pPr>
            <a:r>
              <a:rPr lang="en-US" altLang="en-US" sz="3200" b="1" i="1" baseline="30000" dirty="0">
                <a:latin typeface="Arial" panose="020B0604020202020204" pitchFamily="34" charset="0"/>
                <a:cs typeface="Arial" panose="020B0604020202020204" pitchFamily="34" charset="0"/>
              </a:rPr>
              <a:t>4</a:t>
            </a:r>
            <a:r>
              <a:rPr lang="en-US" altLang="en-US" sz="3200" b="1" i="1" dirty="0">
                <a:latin typeface="Arial" panose="020B0604020202020204" pitchFamily="34" charset="0"/>
                <a:cs typeface="Arial" panose="020B0604020202020204" pitchFamily="34" charset="0"/>
              </a:rPr>
              <a:t>SHINES Energy Frontier Research Center</a:t>
            </a:r>
          </a:p>
        </p:txBody>
      </p:sp>
      <p:sp>
        <p:nvSpPr>
          <p:cNvPr id="6" name="Rectangle 5"/>
          <p:cNvSpPr/>
          <p:nvPr/>
        </p:nvSpPr>
        <p:spPr>
          <a:xfrm>
            <a:off x="456887" y="7999684"/>
            <a:ext cx="10744513" cy="91525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stretch>
            <a:fillRect/>
          </a:stretch>
        </p:blipFill>
        <p:spPr>
          <a:xfrm>
            <a:off x="5781402" y="9221864"/>
            <a:ext cx="5025452" cy="2950816"/>
          </a:xfrm>
          <a:prstGeom prst="rect">
            <a:avLst/>
          </a:prstGeom>
        </p:spPr>
      </p:pic>
      <p:pic>
        <p:nvPicPr>
          <p:cNvPr id="9" name="Picture 8"/>
          <p:cNvPicPr>
            <a:picLocks noChangeAspect="1"/>
          </p:cNvPicPr>
          <p:nvPr/>
        </p:nvPicPr>
        <p:blipFill>
          <a:blip r:embed="rId4"/>
          <a:stretch>
            <a:fillRect/>
          </a:stretch>
        </p:blipFill>
        <p:spPr>
          <a:xfrm>
            <a:off x="854465" y="10151382"/>
            <a:ext cx="4542486" cy="4456127"/>
          </a:xfrm>
          <a:prstGeom prst="rect">
            <a:avLst/>
          </a:prstGeom>
        </p:spPr>
      </p:pic>
      <p:pic>
        <p:nvPicPr>
          <p:cNvPr id="10" name="Picture 9"/>
          <p:cNvPicPr>
            <a:picLocks noChangeAspect="1"/>
          </p:cNvPicPr>
          <p:nvPr/>
        </p:nvPicPr>
        <p:blipFill>
          <a:blip r:embed="rId5"/>
          <a:stretch>
            <a:fillRect/>
          </a:stretch>
        </p:blipFill>
        <p:spPr>
          <a:xfrm>
            <a:off x="6146800" y="13910875"/>
            <a:ext cx="4170563" cy="3054160"/>
          </a:xfrm>
          <a:prstGeom prst="rect">
            <a:avLst/>
          </a:prstGeom>
        </p:spPr>
      </p:pic>
      <p:sp>
        <p:nvSpPr>
          <p:cNvPr id="11" name="TextBox 10"/>
          <p:cNvSpPr txBox="1"/>
          <p:nvPr/>
        </p:nvSpPr>
        <p:spPr>
          <a:xfrm>
            <a:off x="622727" y="8762217"/>
            <a:ext cx="6580168" cy="1200329"/>
          </a:xfrm>
          <a:prstGeom prst="rect">
            <a:avLst/>
          </a:prstGeom>
          <a:noFill/>
        </p:spPr>
        <p:txBody>
          <a:bodyPr wrap="square" rtlCol="0">
            <a:spAutoFit/>
          </a:bodyPr>
          <a:lstStyle/>
          <a:p>
            <a:pPr algn="just"/>
            <a:r>
              <a:rPr lang="en-US" sz="2400" dirty="0"/>
              <a:t>We fabricated a device from MoSe</a:t>
            </a:r>
            <a:r>
              <a:rPr lang="en-US" sz="2400" baseline="-25000" dirty="0"/>
              <a:t>2</a:t>
            </a:r>
            <a:r>
              <a:rPr lang="en-US" sz="2400" dirty="0"/>
              <a:t> and WSe</a:t>
            </a:r>
            <a:r>
              <a:rPr lang="en-US" sz="2400" baseline="-25000" dirty="0"/>
              <a:t>2</a:t>
            </a:r>
            <a:r>
              <a:rPr lang="en-US" sz="2400" dirty="0"/>
              <a:t> using exfoliated flakes. The device had source and drain contacts, as well as a back gate.</a:t>
            </a:r>
          </a:p>
        </p:txBody>
      </p:sp>
      <p:sp>
        <p:nvSpPr>
          <p:cNvPr id="12" name="TextBox 11"/>
          <p:cNvSpPr txBox="1"/>
          <p:nvPr/>
        </p:nvSpPr>
        <p:spPr>
          <a:xfrm>
            <a:off x="5622212" y="12416019"/>
            <a:ext cx="5035795" cy="1200329"/>
          </a:xfrm>
          <a:prstGeom prst="rect">
            <a:avLst/>
          </a:prstGeom>
          <a:noFill/>
        </p:spPr>
        <p:txBody>
          <a:bodyPr wrap="square" rtlCol="0">
            <a:spAutoFit/>
          </a:bodyPr>
          <a:lstStyle/>
          <a:p>
            <a:pPr algn="just"/>
            <a:r>
              <a:rPr lang="en-US" sz="2400" dirty="0"/>
              <a:t>We used 2L-WSe</a:t>
            </a:r>
            <a:r>
              <a:rPr lang="en-US" sz="2400" baseline="-25000" dirty="0"/>
              <a:t>2</a:t>
            </a:r>
            <a:r>
              <a:rPr lang="en-US" sz="2400" dirty="0"/>
              <a:t> and ML-MoSe</a:t>
            </a:r>
            <a:r>
              <a:rPr lang="en-US" sz="2400" baseline="-25000" dirty="0"/>
              <a:t>2</a:t>
            </a:r>
            <a:r>
              <a:rPr lang="en-US" sz="2400" dirty="0"/>
              <a:t> in order to study electron transfer at the interface of this heterostructure.</a:t>
            </a:r>
            <a:endParaRPr lang="en-US" sz="2400" baseline="-25000" dirty="0"/>
          </a:p>
        </p:txBody>
      </p:sp>
      <p:sp>
        <p:nvSpPr>
          <p:cNvPr id="13" name="TextBox 12"/>
          <p:cNvSpPr txBox="1"/>
          <p:nvPr/>
        </p:nvSpPr>
        <p:spPr>
          <a:xfrm>
            <a:off x="854465" y="14660332"/>
            <a:ext cx="4977638" cy="2308324"/>
          </a:xfrm>
          <a:prstGeom prst="rect">
            <a:avLst/>
          </a:prstGeom>
          <a:noFill/>
        </p:spPr>
        <p:txBody>
          <a:bodyPr wrap="square" rtlCol="0">
            <a:spAutoFit/>
          </a:bodyPr>
          <a:lstStyle/>
          <a:p>
            <a:pPr algn="just"/>
            <a:r>
              <a:rPr lang="en-US" sz="2400" dirty="0"/>
              <a:t>Photoluminescence of the overlap area shows significant suppression in the peaks when compared to the original flakes. The differences indicate that there is an additional electron relaxation mechanism.</a:t>
            </a:r>
          </a:p>
        </p:txBody>
      </p:sp>
      <p:sp>
        <p:nvSpPr>
          <p:cNvPr id="15" name="Text Box 8"/>
          <p:cNvSpPr txBox="1">
            <a:spLocks noChangeArrowheads="1"/>
          </p:cNvSpPr>
          <p:nvPr/>
        </p:nvSpPr>
        <p:spPr bwMode="auto">
          <a:xfrm>
            <a:off x="845945" y="17598531"/>
            <a:ext cx="9966395" cy="1006817"/>
          </a:xfrm>
          <a:prstGeom prst="rect">
            <a:avLst/>
          </a:prstGeom>
          <a:solidFill>
            <a:schemeClr val="bg1"/>
          </a:solidFill>
          <a:ln w="25400">
            <a:solidFill>
              <a:schemeClr val="tx1"/>
            </a:solidFill>
            <a:miter lim="800000"/>
            <a:headEnd/>
            <a:tailEnd/>
          </a:ln>
        </p:spPr>
        <p:txBody>
          <a:bodyPr wrap="square" lIns="82680" tIns="41340" rIns="82680" bIns="41340">
            <a:spAutoFit/>
          </a:bodyPr>
          <a:lstStyle>
            <a:lvl1pPr defTabSz="827088">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defTabSz="827088">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defTabSz="827088">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6000" b="1" dirty="0">
                <a:latin typeface="Arial" panose="020B0604020202020204" pitchFamily="34" charset="0"/>
              </a:rPr>
              <a:t>IV characteristics</a:t>
            </a:r>
            <a:endParaRPr lang="en-US" altLang="en-US" sz="6000" dirty="0">
              <a:latin typeface="Arial" panose="020B0604020202020204" pitchFamily="34" charset="0"/>
            </a:endParaRPr>
          </a:p>
        </p:txBody>
      </p:sp>
      <p:pic>
        <p:nvPicPr>
          <p:cNvPr id="16" name="Picture 15"/>
          <p:cNvPicPr>
            <a:picLocks noChangeAspect="1"/>
          </p:cNvPicPr>
          <p:nvPr/>
        </p:nvPicPr>
        <p:blipFill>
          <a:blip r:embed="rId6"/>
          <a:stretch>
            <a:fillRect/>
          </a:stretch>
        </p:blipFill>
        <p:spPr>
          <a:xfrm>
            <a:off x="691010" y="19887432"/>
            <a:ext cx="3540886" cy="3581821"/>
          </a:xfrm>
          <a:prstGeom prst="rect">
            <a:avLst/>
          </a:prstGeom>
        </p:spPr>
      </p:pic>
      <p:sp>
        <p:nvSpPr>
          <p:cNvPr id="18" name="TextBox 17"/>
          <p:cNvSpPr txBox="1"/>
          <p:nvPr/>
        </p:nvSpPr>
        <p:spPr>
          <a:xfrm>
            <a:off x="6982825" y="24669372"/>
            <a:ext cx="3826689" cy="4154984"/>
          </a:xfrm>
          <a:prstGeom prst="rect">
            <a:avLst/>
          </a:prstGeom>
          <a:noFill/>
        </p:spPr>
        <p:txBody>
          <a:bodyPr wrap="square" rtlCol="0">
            <a:spAutoFit/>
          </a:bodyPr>
          <a:lstStyle/>
          <a:p>
            <a:pPr algn="just"/>
            <a:r>
              <a:rPr lang="en-US" sz="2400" dirty="0"/>
              <a:t>In forward bias, current increases monotonically with positive gate voltage. The inset highlights the striking asymmetry present when the device is turned on.</a:t>
            </a:r>
          </a:p>
          <a:p>
            <a:pPr algn="just"/>
            <a:endParaRPr lang="en-US" sz="2400" dirty="0"/>
          </a:p>
          <a:p>
            <a:pPr algn="just"/>
            <a:r>
              <a:rPr lang="en-US" sz="2400" dirty="0"/>
              <a:t>Past a critical gate voltage, the location of the NDC remains constant in V</a:t>
            </a:r>
            <a:r>
              <a:rPr lang="en-US" sz="2400" baseline="-25000" dirty="0"/>
              <a:t>sd</a:t>
            </a:r>
            <a:r>
              <a:rPr lang="en-US" sz="2400" dirty="0"/>
              <a:t>.</a:t>
            </a:r>
          </a:p>
        </p:txBody>
      </p:sp>
      <p:sp>
        <p:nvSpPr>
          <p:cNvPr id="19" name="TextBox 18"/>
          <p:cNvSpPr txBox="1"/>
          <p:nvPr/>
        </p:nvSpPr>
        <p:spPr>
          <a:xfrm>
            <a:off x="654079" y="18700465"/>
            <a:ext cx="4205140" cy="1200329"/>
          </a:xfrm>
          <a:prstGeom prst="rect">
            <a:avLst/>
          </a:prstGeom>
          <a:noFill/>
        </p:spPr>
        <p:txBody>
          <a:bodyPr wrap="square" rtlCol="0">
            <a:spAutoFit/>
          </a:bodyPr>
          <a:lstStyle/>
          <a:p>
            <a:pPr algn="just"/>
            <a:r>
              <a:rPr lang="en-US" sz="2400" dirty="0"/>
              <a:t>Large negative differential conductance is present in reverse bias.</a:t>
            </a:r>
          </a:p>
        </p:txBody>
      </p:sp>
      <p:sp>
        <p:nvSpPr>
          <p:cNvPr id="20" name="Rectangle 19"/>
          <p:cNvSpPr/>
          <p:nvPr/>
        </p:nvSpPr>
        <p:spPr>
          <a:xfrm>
            <a:off x="12115800" y="8004893"/>
            <a:ext cx="16687800" cy="3661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8"/>
          <p:cNvSpPr txBox="1">
            <a:spLocks noChangeArrowheads="1"/>
          </p:cNvSpPr>
          <p:nvPr/>
        </p:nvSpPr>
        <p:spPr bwMode="auto">
          <a:xfrm>
            <a:off x="16823267" y="7501588"/>
            <a:ext cx="7277098" cy="1006817"/>
          </a:xfrm>
          <a:prstGeom prst="rect">
            <a:avLst/>
          </a:prstGeom>
          <a:solidFill>
            <a:schemeClr val="bg1"/>
          </a:solidFill>
          <a:ln w="25400">
            <a:solidFill>
              <a:schemeClr val="tx1"/>
            </a:solidFill>
            <a:miter lim="800000"/>
            <a:headEnd/>
            <a:tailEnd/>
          </a:ln>
        </p:spPr>
        <p:txBody>
          <a:bodyPr wrap="square" lIns="82680" tIns="41340" rIns="82680" bIns="41340">
            <a:spAutoFit/>
          </a:bodyPr>
          <a:lstStyle>
            <a:lvl1pPr defTabSz="827088">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defTabSz="827088">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defTabSz="827088">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6000" b="1" dirty="0">
                <a:latin typeface="Arial" panose="020B0604020202020204" pitchFamily="34" charset="0"/>
              </a:rPr>
              <a:t>Discussion</a:t>
            </a:r>
            <a:endParaRPr lang="en-US" altLang="en-US" sz="6000" dirty="0">
              <a:latin typeface="Arial" panose="020B0604020202020204" pitchFamily="34" charset="0"/>
            </a:endParaRPr>
          </a:p>
        </p:txBody>
      </p:sp>
      <p:sp>
        <p:nvSpPr>
          <p:cNvPr id="22" name="TextBox 21"/>
          <p:cNvSpPr txBox="1"/>
          <p:nvPr/>
        </p:nvSpPr>
        <p:spPr>
          <a:xfrm>
            <a:off x="12257236" y="8587446"/>
            <a:ext cx="16441291" cy="3046988"/>
          </a:xfrm>
          <a:prstGeom prst="rect">
            <a:avLst/>
          </a:prstGeom>
          <a:noFill/>
        </p:spPr>
        <p:txBody>
          <a:bodyPr wrap="square" rtlCol="0">
            <a:spAutoFit/>
          </a:bodyPr>
          <a:lstStyle/>
          <a:p>
            <a:pPr algn="just" defTabSz="914400"/>
            <a:r>
              <a:rPr lang="en-US" sz="2400" dirty="0"/>
              <a:t>	Transition metal dichalcogenides (TMDs) exhibit optoelectronic properties that vary strongly with sample thickness. By using them in Van der Waals heterostructures, we can custom-build novel devices perfectly tailored to the study of interlayer electron-hole pair (exciton) generation. Efficient generation of interlayer excitons could be used to make novel photodetectors, electroluminescent emitters, or excitonic integrated circuits.</a:t>
            </a:r>
          </a:p>
          <a:p>
            <a:pPr algn="just" defTabSz="914400"/>
            <a:r>
              <a:rPr lang="en-US" sz="2400" dirty="0"/>
              <a:t>	In this work, we observed efficient multiplication of interlayer excitons by hot electron relaxation across the interface of a Van der Waals heterostructure. Electronic transport measurements showed large negative differential conductance, source-drain and gate voltage dependent interlayer current, and strong temperature dependence, all of which support hot electron relaxation as the interlayer exciton generation mechanism.</a:t>
            </a:r>
          </a:p>
        </p:txBody>
      </p:sp>
      <p:sp>
        <p:nvSpPr>
          <p:cNvPr id="26" name="Rectangle 25"/>
          <p:cNvSpPr/>
          <p:nvPr/>
        </p:nvSpPr>
        <p:spPr>
          <a:xfrm>
            <a:off x="12115800" y="30403800"/>
            <a:ext cx="16687799"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54187" y="30405429"/>
            <a:ext cx="10745715" cy="5713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12389351" y="30970881"/>
            <a:ext cx="3838870" cy="4893647"/>
          </a:xfrm>
          <a:prstGeom prst="rect">
            <a:avLst/>
          </a:prstGeom>
          <a:noFill/>
        </p:spPr>
        <p:txBody>
          <a:bodyPr wrap="square" rtlCol="0">
            <a:spAutoFit/>
          </a:bodyPr>
          <a:lstStyle/>
          <a:p>
            <a:pPr algn="just"/>
            <a:r>
              <a:rPr lang="en-US" sz="2400" dirty="0"/>
              <a:t>The turn-on point of the device is identified by the maximum in </a:t>
            </a:r>
            <a:r>
              <a:rPr lang="en-US" sz="2400" i="1" dirty="0">
                <a:cs typeface="Times New Roman" panose="02020603050405020304" pitchFamily="18" charset="0"/>
              </a:rPr>
              <a:t>d</a:t>
            </a:r>
            <a:r>
              <a:rPr lang="en-US" sz="2400" i="1" dirty="0">
                <a:latin typeface="Times New Roman" panose="02020603050405020304" pitchFamily="18" charset="0"/>
                <a:cs typeface="Times New Roman" panose="02020603050405020304" pitchFamily="18" charset="0"/>
              </a:rPr>
              <a:t>log</a:t>
            </a:r>
            <a:r>
              <a:rPr lang="en-US" sz="2400" i="1" dirty="0">
                <a:cs typeface="Times New Roman" panose="02020603050405020304" pitchFamily="18" charset="0"/>
              </a:rPr>
              <a:t>I/dV</a:t>
            </a:r>
            <a:r>
              <a:rPr lang="en-US" sz="2400" baseline="-25000" dirty="0">
                <a:cs typeface="Times New Roman" panose="02020603050405020304" pitchFamily="18" charset="0"/>
              </a:rPr>
              <a:t>G</a:t>
            </a:r>
            <a:r>
              <a:rPr lang="en-US" sz="2400" dirty="0"/>
              <a:t>.</a:t>
            </a:r>
          </a:p>
          <a:p>
            <a:pPr algn="just"/>
            <a:endParaRPr lang="en-US" sz="2400" dirty="0"/>
          </a:p>
          <a:p>
            <a:pPr algn="just"/>
            <a:r>
              <a:rPr lang="en-US" sz="2400" dirty="0"/>
              <a:t>In forward bias, the turn-on occurs at a constant Vg but tilts in reverse bias.</a:t>
            </a:r>
          </a:p>
          <a:p>
            <a:pPr algn="just"/>
            <a:endParaRPr lang="en-US" sz="2400" dirty="0"/>
          </a:p>
          <a:p>
            <a:pPr algn="just"/>
            <a:r>
              <a:rPr lang="en-US" sz="2400" dirty="0"/>
              <a:t>This behavior is almost completely absent at room temperature but becomes more pronounced with increasing temperature.</a:t>
            </a:r>
          </a:p>
        </p:txBody>
      </p:sp>
      <p:sp>
        <p:nvSpPr>
          <p:cNvPr id="39" name="Rectangle 38"/>
          <p:cNvSpPr/>
          <p:nvPr/>
        </p:nvSpPr>
        <p:spPr>
          <a:xfrm>
            <a:off x="12115800" y="12573000"/>
            <a:ext cx="16687799" cy="169259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Box 8"/>
          <p:cNvSpPr txBox="1">
            <a:spLocks noChangeArrowheads="1"/>
          </p:cNvSpPr>
          <p:nvPr/>
        </p:nvSpPr>
        <p:spPr bwMode="auto">
          <a:xfrm>
            <a:off x="15315853" y="12071366"/>
            <a:ext cx="10325792" cy="1006817"/>
          </a:xfrm>
          <a:prstGeom prst="rect">
            <a:avLst/>
          </a:prstGeom>
          <a:solidFill>
            <a:schemeClr val="bg1"/>
          </a:solidFill>
          <a:ln w="25400">
            <a:solidFill>
              <a:schemeClr val="tx1"/>
            </a:solidFill>
            <a:miter lim="800000"/>
            <a:headEnd/>
            <a:tailEnd/>
          </a:ln>
        </p:spPr>
        <p:txBody>
          <a:bodyPr wrap="square" lIns="82680" tIns="41340" rIns="82680" bIns="41340">
            <a:spAutoFit/>
          </a:bodyPr>
          <a:lstStyle>
            <a:lvl1pPr defTabSz="827088">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defTabSz="827088">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defTabSz="827088">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6000" b="1" dirty="0">
                <a:latin typeface="Arial" panose="020B0604020202020204" pitchFamily="34" charset="0"/>
              </a:rPr>
              <a:t>Temperature dependence</a:t>
            </a:r>
            <a:endParaRPr lang="en-US" altLang="en-US" sz="6000" dirty="0">
              <a:latin typeface="Arial" panose="020B0604020202020204" pitchFamily="34" charset="0"/>
            </a:endParaRPr>
          </a:p>
        </p:txBody>
      </p:sp>
      <p:pic>
        <p:nvPicPr>
          <p:cNvPr id="41" name="Picture 40"/>
          <p:cNvPicPr>
            <a:picLocks noChangeAspect="1"/>
          </p:cNvPicPr>
          <p:nvPr/>
        </p:nvPicPr>
        <p:blipFill>
          <a:blip r:embed="rId7"/>
          <a:stretch>
            <a:fillRect/>
          </a:stretch>
        </p:blipFill>
        <p:spPr>
          <a:xfrm>
            <a:off x="19734529" y="13148190"/>
            <a:ext cx="4339070" cy="5304541"/>
          </a:xfrm>
          <a:prstGeom prst="rect">
            <a:avLst/>
          </a:prstGeom>
        </p:spPr>
      </p:pic>
      <p:pic>
        <p:nvPicPr>
          <p:cNvPr id="42" name="Picture 41"/>
          <p:cNvPicPr>
            <a:picLocks noChangeAspect="1"/>
          </p:cNvPicPr>
          <p:nvPr/>
        </p:nvPicPr>
        <p:blipFill>
          <a:blip r:embed="rId8"/>
          <a:stretch>
            <a:fillRect/>
          </a:stretch>
        </p:blipFill>
        <p:spPr>
          <a:xfrm>
            <a:off x="24181539" y="13173697"/>
            <a:ext cx="4318205" cy="5279034"/>
          </a:xfrm>
          <a:prstGeom prst="rect">
            <a:avLst/>
          </a:prstGeom>
        </p:spPr>
      </p:pic>
      <p:sp>
        <p:nvSpPr>
          <p:cNvPr id="44" name="TextBox 43"/>
          <p:cNvSpPr txBox="1"/>
          <p:nvPr/>
        </p:nvSpPr>
        <p:spPr>
          <a:xfrm>
            <a:off x="12771620" y="13469761"/>
            <a:ext cx="7053751" cy="2677656"/>
          </a:xfrm>
          <a:prstGeom prst="rect">
            <a:avLst/>
          </a:prstGeom>
          <a:noFill/>
        </p:spPr>
        <p:txBody>
          <a:bodyPr wrap="square" rtlCol="0">
            <a:spAutoFit/>
          </a:bodyPr>
          <a:lstStyle/>
          <a:p>
            <a:pPr algn="just"/>
            <a:r>
              <a:rPr lang="en-US" sz="2400" dirty="0"/>
              <a:t>The magnitude of the reverse bias interlayer current rapidly increases with temperature, with the maximum current at 360K being ten times as large as the maximum at 310K. Above 340K, NDC appears at high gate voltages. Asymmetry between forward and reverse bias at is also especially noticeable at 360K.</a:t>
            </a:r>
          </a:p>
        </p:txBody>
      </p:sp>
      <p:sp>
        <p:nvSpPr>
          <p:cNvPr id="49" name="TextBox 48"/>
          <p:cNvSpPr txBox="1"/>
          <p:nvPr/>
        </p:nvSpPr>
        <p:spPr>
          <a:xfrm>
            <a:off x="12782019" y="16551925"/>
            <a:ext cx="7169890" cy="1938992"/>
          </a:xfrm>
          <a:prstGeom prst="rect">
            <a:avLst/>
          </a:prstGeom>
          <a:noFill/>
        </p:spPr>
        <p:txBody>
          <a:bodyPr wrap="square" rtlCol="0">
            <a:spAutoFit/>
          </a:bodyPr>
          <a:lstStyle/>
          <a:p>
            <a:pPr algn="just"/>
            <a:r>
              <a:rPr lang="en-US" sz="2400" dirty="0"/>
              <a:t>Rescaling the reverse bias current as </a:t>
            </a:r>
            <a:r>
              <a:rPr lang="en-US" sz="2400" i="1" dirty="0"/>
              <a:t>T</a:t>
            </a:r>
            <a:r>
              <a:rPr lang="en-US" sz="2400" i="1" dirty="0">
                <a:latin typeface="Times New Roman" panose="02020603050405020304" pitchFamily="18" charset="0"/>
                <a:cs typeface="Times New Roman" panose="02020603050405020304" pitchFamily="18" charset="0"/>
              </a:rPr>
              <a:t>ln</a:t>
            </a:r>
            <a:r>
              <a:rPr lang="en-US" sz="2400" i="1" dirty="0"/>
              <a:t>(I/T</a:t>
            </a:r>
            <a:r>
              <a:rPr lang="en-US" sz="2400" i="1" baseline="30000" dirty="0"/>
              <a:t>2</a:t>
            </a:r>
            <a:r>
              <a:rPr lang="en-US" sz="2400" i="1" dirty="0"/>
              <a:t>)</a:t>
            </a:r>
            <a:r>
              <a:rPr lang="en-US" sz="2400" dirty="0"/>
              <a:t>, collapses data at all temperatures to a single temperature-independent characteristic. Rescaling the forward bias current as </a:t>
            </a:r>
            <a:r>
              <a:rPr lang="en-US" sz="2400" i="1" dirty="0"/>
              <a:t>T</a:t>
            </a:r>
            <a:r>
              <a:rPr lang="en-US" sz="2400" i="1" dirty="0">
                <a:latin typeface="Times New Roman" panose="02020603050405020304" pitchFamily="18" charset="0"/>
                <a:cs typeface="Times New Roman" panose="02020603050405020304" pitchFamily="18" charset="0"/>
              </a:rPr>
              <a:t>ln</a:t>
            </a:r>
            <a:r>
              <a:rPr lang="en-US" sz="2400" i="1" dirty="0"/>
              <a:t>(I/T)</a:t>
            </a:r>
            <a:r>
              <a:rPr lang="en-US" sz="2400" dirty="0"/>
              <a:t> similarly accounts for the temperature dependence.</a:t>
            </a:r>
          </a:p>
        </p:txBody>
      </p:sp>
      <p:sp>
        <p:nvSpPr>
          <p:cNvPr id="7" name="Text Box 8"/>
          <p:cNvSpPr txBox="1">
            <a:spLocks noChangeArrowheads="1"/>
          </p:cNvSpPr>
          <p:nvPr/>
        </p:nvSpPr>
        <p:spPr bwMode="auto">
          <a:xfrm>
            <a:off x="1828800" y="7485218"/>
            <a:ext cx="8001000" cy="1006817"/>
          </a:xfrm>
          <a:prstGeom prst="rect">
            <a:avLst/>
          </a:prstGeom>
          <a:solidFill>
            <a:schemeClr val="bg1"/>
          </a:solidFill>
          <a:ln w="25400">
            <a:solidFill>
              <a:schemeClr val="tx1"/>
            </a:solidFill>
            <a:miter lim="800000"/>
            <a:headEnd/>
            <a:tailEnd/>
          </a:ln>
        </p:spPr>
        <p:txBody>
          <a:bodyPr wrap="square" lIns="82680" tIns="41340" rIns="82680" bIns="41340">
            <a:spAutoFit/>
          </a:bodyPr>
          <a:lstStyle>
            <a:lvl1pPr defTabSz="827088">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defTabSz="827088">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defTabSz="827088">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6000" b="1" dirty="0">
                <a:latin typeface="Arial" panose="020B0604020202020204" pitchFamily="34" charset="0"/>
              </a:rPr>
              <a:t>MoSe</a:t>
            </a:r>
            <a:r>
              <a:rPr lang="en-US" altLang="en-US" sz="6000" b="1" baseline="-25000" dirty="0">
                <a:latin typeface="Arial" panose="020B0604020202020204" pitchFamily="34" charset="0"/>
              </a:rPr>
              <a:t>2</a:t>
            </a:r>
            <a:r>
              <a:rPr lang="en-US" altLang="en-US" sz="6000" b="1" dirty="0">
                <a:latin typeface="Arial" panose="020B0604020202020204" pitchFamily="34" charset="0"/>
              </a:rPr>
              <a:t>- WSe</a:t>
            </a:r>
            <a:r>
              <a:rPr lang="en-US" altLang="en-US" sz="6000" b="1" baseline="-25000" dirty="0">
                <a:latin typeface="Arial" panose="020B0604020202020204" pitchFamily="34" charset="0"/>
              </a:rPr>
              <a:t>2</a:t>
            </a:r>
            <a:r>
              <a:rPr lang="en-US" altLang="en-US" sz="6000" b="1" dirty="0">
                <a:latin typeface="Arial" panose="020B0604020202020204" pitchFamily="34" charset="0"/>
              </a:rPr>
              <a:t> Device</a:t>
            </a:r>
            <a:endParaRPr lang="en-US" altLang="en-US" sz="6000" dirty="0">
              <a:latin typeface="Arial" panose="020B0604020202020204" pitchFamily="34" charset="0"/>
            </a:endParaRPr>
          </a:p>
        </p:txBody>
      </p:sp>
      <p:pic>
        <p:nvPicPr>
          <p:cNvPr id="51" name="Picture 50"/>
          <p:cNvPicPr>
            <a:picLocks noChangeAspect="1"/>
          </p:cNvPicPr>
          <p:nvPr/>
        </p:nvPicPr>
        <p:blipFill>
          <a:blip r:embed="rId9"/>
          <a:stretch>
            <a:fillRect/>
          </a:stretch>
        </p:blipFill>
        <p:spPr>
          <a:xfrm>
            <a:off x="21135085" y="31024103"/>
            <a:ext cx="3560915" cy="4825593"/>
          </a:xfrm>
          <a:prstGeom prst="rect">
            <a:avLst/>
          </a:prstGeom>
        </p:spPr>
      </p:pic>
      <p:pic>
        <p:nvPicPr>
          <p:cNvPr id="52" name="Picture 51"/>
          <p:cNvPicPr>
            <a:picLocks noChangeAspect="1"/>
          </p:cNvPicPr>
          <p:nvPr/>
        </p:nvPicPr>
        <p:blipFill>
          <a:blip r:embed="rId10"/>
          <a:stretch>
            <a:fillRect/>
          </a:stretch>
        </p:blipFill>
        <p:spPr>
          <a:xfrm>
            <a:off x="16423801" y="31024103"/>
            <a:ext cx="4423158" cy="5039802"/>
          </a:xfrm>
          <a:prstGeom prst="rect">
            <a:avLst/>
          </a:prstGeom>
        </p:spPr>
      </p:pic>
      <p:pic>
        <p:nvPicPr>
          <p:cNvPr id="53" name="Picture 118" descr="UCR se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677" y="1796715"/>
            <a:ext cx="3283534" cy="3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7" descr="http://www.nist.gov/ineap/images/DOE-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73587" y="1885591"/>
            <a:ext cx="3148226" cy="31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13455" y="5138395"/>
            <a:ext cx="5770390" cy="194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p:cNvPicPr>
            <a:picLocks noChangeAspect="1"/>
          </p:cNvPicPr>
          <p:nvPr/>
        </p:nvPicPr>
        <p:blipFill>
          <a:blip r:embed="rId14"/>
          <a:stretch>
            <a:fillRect/>
          </a:stretch>
        </p:blipFill>
        <p:spPr>
          <a:xfrm>
            <a:off x="22642174" y="5220730"/>
            <a:ext cx="5875937" cy="1770540"/>
          </a:xfrm>
          <a:prstGeom prst="rect">
            <a:avLst/>
          </a:prstGeom>
        </p:spPr>
      </p:pic>
      <p:sp>
        <p:nvSpPr>
          <p:cNvPr id="32" name="Text Box 8"/>
          <p:cNvSpPr txBox="1">
            <a:spLocks noChangeArrowheads="1"/>
          </p:cNvSpPr>
          <p:nvPr/>
        </p:nvSpPr>
        <p:spPr bwMode="auto">
          <a:xfrm>
            <a:off x="17312622" y="29920739"/>
            <a:ext cx="6370356" cy="1006817"/>
          </a:xfrm>
          <a:prstGeom prst="rect">
            <a:avLst/>
          </a:prstGeom>
          <a:solidFill>
            <a:schemeClr val="bg1"/>
          </a:solidFill>
          <a:ln w="25400">
            <a:solidFill>
              <a:schemeClr val="tx1"/>
            </a:solidFill>
            <a:miter lim="800000"/>
            <a:headEnd/>
            <a:tailEnd/>
          </a:ln>
        </p:spPr>
        <p:txBody>
          <a:bodyPr wrap="square" lIns="82680" tIns="41340" rIns="82680" bIns="41340">
            <a:spAutoFit/>
          </a:bodyPr>
          <a:lstStyle>
            <a:lvl1pPr defTabSz="827088">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defTabSz="827088">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defTabSz="827088">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6000" b="1" dirty="0">
                <a:latin typeface="Arial" panose="020B0604020202020204" pitchFamily="34" charset="0"/>
              </a:rPr>
              <a:t>Device turn-on</a:t>
            </a:r>
            <a:endParaRPr lang="en-US" altLang="en-US" sz="6000" dirty="0">
              <a:latin typeface="Arial" panose="020B0604020202020204" pitchFamily="34" charset="0"/>
            </a:endParaRPr>
          </a:p>
        </p:txBody>
      </p:sp>
      <p:sp>
        <p:nvSpPr>
          <p:cNvPr id="27" name="Text Box 8"/>
          <p:cNvSpPr txBox="1">
            <a:spLocks noChangeArrowheads="1"/>
          </p:cNvSpPr>
          <p:nvPr/>
        </p:nvSpPr>
        <p:spPr bwMode="auto">
          <a:xfrm>
            <a:off x="1150100" y="29916728"/>
            <a:ext cx="9370550" cy="1006817"/>
          </a:xfrm>
          <a:prstGeom prst="rect">
            <a:avLst/>
          </a:prstGeom>
          <a:solidFill>
            <a:schemeClr val="bg1"/>
          </a:solidFill>
          <a:ln w="25400">
            <a:solidFill>
              <a:schemeClr val="tx1"/>
            </a:solidFill>
            <a:miter lim="800000"/>
            <a:headEnd/>
            <a:tailEnd/>
          </a:ln>
        </p:spPr>
        <p:txBody>
          <a:bodyPr wrap="square" lIns="82680" tIns="41340" rIns="82680" bIns="41340">
            <a:spAutoFit/>
          </a:bodyPr>
          <a:lstStyle>
            <a:lvl1pPr defTabSz="827088">
              <a:spcBef>
                <a:spcPct val="20000"/>
              </a:spcBef>
              <a:buChar char="•"/>
              <a:defRPr sz="15600">
                <a:solidFill>
                  <a:schemeClr val="tx1"/>
                </a:solidFill>
                <a:latin typeface="Times New Roman" panose="02020603050405020304" pitchFamily="18" charset="0"/>
                <a:ea typeface="ＭＳ Ｐゴシック" panose="020B0600070205080204" pitchFamily="34" charset="-128"/>
              </a:defRPr>
            </a:lvl1pPr>
            <a:lvl2pPr marL="37931725" indent="-37474525" defTabSz="827088">
              <a:spcBef>
                <a:spcPct val="20000"/>
              </a:spcBef>
              <a:buChar char="–"/>
              <a:defRPr sz="13600">
                <a:solidFill>
                  <a:schemeClr val="tx1"/>
                </a:solidFill>
                <a:latin typeface="Times New Roman" panose="02020603050405020304" pitchFamily="18" charset="0"/>
                <a:ea typeface="ＭＳ Ｐゴシック" panose="020B0600070205080204" pitchFamily="34" charset="-128"/>
              </a:defRPr>
            </a:lvl2pPr>
            <a:lvl3pPr marL="5551488" indent="-1111250" defTabSz="827088">
              <a:spcBef>
                <a:spcPct val="20000"/>
              </a:spcBef>
              <a:buChar char="•"/>
              <a:defRPr sz="11600">
                <a:solidFill>
                  <a:schemeClr val="tx1"/>
                </a:solidFill>
                <a:latin typeface="Times New Roman" panose="02020603050405020304" pitchFamily="18" charset="0"/>
                <a:ea typeface="ＭＳ Ｐゴシック" panose="020B0600070205080204" pitchFamily="34" charset="-128"/>
              </a:defRPr>
            </a:lvl3pPr>
            <a:lvl4pPr marL="7770813" indent="-1109663"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4pPr>
            <a:lvl5pPr marL="9991725" indent="-1108075" defTabSz="827088">
              <a:spcBef>
                <a:spcPct val="20000"/>
              </a:spcBef>
              <a:buChar char="»"/>
              <a:defRPr sz="9700">
                <a:solidFill>
                  <a:schemeClr val="tx1"/>
                </a:solidFill>
                <a:latin typeface="Times New Roman" panose="02020603050405020304" pitchFamily="18" charset="0"/>
                <a:ea typeface="ＭＳ Ｐゴシック" panose="020B0600070205080204" pitchFamily="34" charset="-128"/>
              </a:defRPr>
            </a:lvl5pPr>
            <a:lvl6pPr marL="104489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6pPr>
            <a:lvl7pPr marL="109061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7pPr>
            <a:lvl8pPr marL="113633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8pPr>
            <a:lvl9pPr marL="11820525" indent="-1108075" defTabSz="827088" eaLnBrk="0" fontAlgn="base" hangingPunct="0">
              <a:spcBef>
                <a:spcPct val="20000"/>
              </a:spcBef>
              <a:spcAft>
                <a:spcPct val="0"/>
              </a:spcAft>
              <a:buChar char="»"/>
              <a:defRPr sz="97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6000" b="1" dirty="0">
                <a:latin typeface="Arial" panose="020B0604020202020204" pitchFamily="34" charset="0"/>
              </a:rPr>
              <a:t>Impact excitation model</a:t>
            </a:r>
            <a:endParaRPr lang="en-US" altLang="en-US" sz="6000" dirty="0">
              <a:latin typeface="Arial" panose="020B0604020202020204" pitchFamily="34" charset="0"/>
            </a:endParaRPr>
          </a:p>
        </p:txBody>
      </p:sp>
      <p:pic>
        <p:nvPicPr>
          <p:cNvPr id="34" name="Picture 33"/>
          <p:cNvPicPr>
            <a:picLocks noChangeAspect="1"/>
          </p:cNvPicPr>
          <p:nvPr/>
        </p:nvPicPr>
        <p:blipFill>
          <a:blip r:embed="rId15"/>
          <a:stretch>
            <a:fillRect/>
          </a:stretch>
        </p:blipFill>
        <p:spPr>
          <a:xfrm>
            <a:off x="4507930" y="32014183"/>
            <a:ext cx="2636122" cy="4006031"/>
          </a:xfrm>
          <a:prstGeom prst="rect">
            <a:avLst/>
          </a:prstGeom>
        </p:spPr>
      </p:pic>
      <p:pic>
        <p:nvPicPr>
          <p:cNvPr id="35" name="Picture 34"/>
          <p:cNvPicPr>
            <a:picLocks noChangeAspect="1"/>
          </p:cNvPicPr>
          <p:nvPr/>
        </p:nvPicPr>
        <p:blipFill>
          <a:blip r:embed="rId16"/>
          <a:stretch>
            <a:fillRect/>
          </a:stretch>
        </p:blipFill>
        <p:spPr>
          <a:xfrm>
            <a:off x="1151213" y="32029014"/>
            <a:ext cx="2626361" cy="3991199"/>
          </a:xfrm>
          <a:prstGeom prst="rect">
            <a:avLst/>
          </a:prstGeom>
        </p:spPr>
      </p:pic>
      <p:pic>
        <p:nvPicPr>
          <p:cNvPr id="36" name="Picture 35"/>
          <p:cNvPicPr>
            <a:picLocks noChangeAspect="1"/>
          </p:cNvPicPr>
          <p:nvPr/>
        </p:nvPicPr>
        <p:blipFill>
          <a:blip r:embed="rId17"/>
          <a:stretch>
            <a:fillRect/>
          </a:stretch>
        </p:blipFill>
        <p:spPr>
          <a:xfrm>
            <a:off x="7874408" y="32003998"/>
            <a:ext cx="2642823" cy="4016215"/>
          </a:xfrm>
          <a:prstGeom prst="rect">
            <a:avLst/>
          </a:prstGeom>
        </p:spPr>
      </p:pic>
      <mc:AlternateContent xmlns:mc="http://schemas.openxmlformats.org/markup-compatibility/2006" xmlns:a14="http://schemas.microsoft.com/office/drawing/2010/main">
        <mc:Choice Requires="a14">
          <p:sp>
            <p:nvSpPr>
              <p:cNvPr id="38" name="TextBox 37"/>
              <p:cNvSpPr txBox="1"/>
              <p:nvPr/>
            </p:nvSpPr>
            <p:spPr>
              <a:xfrm>
                <a:off x="1910106" y="30930275"/>
                <a:ext cx="7833875" cy="957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1" smtClean="0">
                          <a:latin typeface="Times New Roman" panose="02020603050405020304" pitchFamily="18" charset="0"/>
                          <a:cs typeface="Times New Roman" panose="02020603050405020304" pitchFamily="18" charset="0"/>
                        </a:rPr>
                        <m:t>e</m:t>
                      </m:r>
                      <m:r>
                        <m:rPr>
                          <m:nor/>
                        </m:rPr>
                        <a:rPr lang="en-US" b="0" i="1" baseline="-25000" smtClean="0">
                          <a:latin typeface="Times New Roman" panose="02020603050405020304" pitchFamily="18" charset="0"/>
                          <a:cs typeface="Times New Roman" panose="02020603050405020304" pitchFamily="18" charset="0"/>
                        </a:rPr>
                        <m:t>W</m:t>
                      </m:r>
                      <m:r>
                        <m:rPr>
                          <m:nor/>
                        </m:rPr>
                        <a:rPr lang="en-US" b="0" i="1" smtClean="0">
                          <a:latin typeface="Times New Roman" panose="02020603050405020304" pitchFamily="18" charset="0"/>
                          <a:cs typeface="Times New Roman" panose="02020603050405020304" pitchFamily="18" charset="0"/>
                        </a:rPr>
                        <m:t>+</m:t>
                      </m:r>
                      <m:r>
                        <m:rPr>
                          <m:nor/>
                        </m:rPr>
                        <a:rPr lang="en-US" b="0" i="1" smtClean="0">
                          <a:latin typeface="Times New Roman" panose="02020603050405020304" pitchFamily="18" charset="0"/>
                          <a:cs typeface="Times New Roman" panose="02020603050405020304" pitchFamily="18" charset="0"/>
                        </a:rPr>
                        <m:t>Ke</m:t>
                      </m:r>
                      <m:r>
                        <m:rPr>
                          <m:nor/>
                        </m:rPr>
                        <a:rPr lang="en-US" b="0" i="1" smtClean="0">
                          <a:latin typeface="Times New Roman" panose="02020603050405020304" pitchFamily="18" charset="0"/>
                          <a:cs typeface="Times New Roman" panose="02020603050405020304" pitchFamily="18" charset="0"/>
                        </a:rPr>
                        <m:t> →</m:t>
                      </m:r>
                      <m:r>
                        <m:rPr>
                          <m:nor/>
                        </m:rPr>
                        <a:rPr lang="en-US" b="0" i="1" smtClean="0">
                          <a:latin typeface="Times New Roman" panose="02020603050405020304" pitchFamily="18" charset="0"/>
                          <a:cs typeface="Times New Roman" panose="02020603050405020304" pitchFamily="18" charset="0"/>
                        </a:rPr>
                        <m:t>eMo</m:t>
                      </m:r>
                      <m:r>
                        <m:rPr>
                          <m:nor/>
                        </m:rPr>
                        <a:rPr lang="en-US" b="0" i="1" smtClean="0">
                          <a:latin typeface="Times New Roman" panose="02020603050405020304" pitchFamily="18" charset="0"/>
                          <a:cs typeface="Times New Roman" panose="02020603050405020304" pitchFamily="18" charset="0"/>
                        </a:rPr>
                        <m:t>+</m:t>
                      </m:r>
                      <m:r>
                        <m:rPr>
                          <m:nor/>
                        </m:rPr>
                        <a:rPr lang="en-US" b="0" smtClean="0">
                          <a:latin typeface="Times New Roman" panose="02020603050405020304" pitchFamily="18" charset="0"/>
                          <a:cs typeface="Times New Roman" panose="02020603050405020304" pitchFamily="18" charset="0"/>
                        </a:rPr>
                        <m:t>(</m:t>
                      </m:r>
                      <m:r>
                        <m:rPr>
                          <m:nor/>
                        </m:rPr>
                        <a:rPr lang="en-US" b="0" i="1" smtClean="0">
                          <a:latin typeface="Times New Roman" panose="02020603050405020304" pitchFamily="18" charset="0"/>
                          <a:cs typeface="Times New Roman" panose="02020603050405020304" pitchFamily="18" charset="0"/>
                        </a:rPr>
                        <m:t>e</m:t>
                      </m:r>
                      <m:r>
                        <m:rPr>
                          <m:nor/>
                        </m:rPr>
                        <a:rPr lang="en-US" b="0" i="1" baseline="-25000" smtClean="0">
                          <a:latin typeface="Times New Roman" panose="02020603050405020304" pitchFamily="18" charset="0"/>
                          <a:cs typeface="Times New Roman" panose="02020603050405020304" pitchFamily="18" charset="0"/>
                        </a:rPr>
                        <m:t>Mo</m:t>
                      </m:r>
                      <m:r>
                        <m:rPr>
                          <m:nor/>
                        </m:rPr>
                        <a:rPr lang="en-US" b="0" i="1" smtClean="0">
                          <a:latin typeface="Times New Roman" panose="02020603050405020304" pitchFamily="18" charset="0"/>
                          <a:cs typeface="Times New Roman" panose="02020603050405020304" pitchFamily="18" charset="0"/>
                        </a:rPr>
                        <m:t>+</m:t>
                      </m:r>
                      <m:r>
                        <m:rPr>
                          <m:nor/>
                        </m:rPr>
                        <a:rPr lang="en-US" b="0" i="1" smtClean="0">
                          <a:latin typeface="Times New Roman" panose="02020603050405020304" pitchFamily="18" charset="0"/>
                          <a:cs typeface="Times New Roman" panose="02020603050405020304" pitchFamily="18" charset="0"/>
                        </a:rPr>
                        <m:t>hW</m:t>
                      </m:r>
                      <m:r>
                        <m:rPr>
                          <m:nor/>
                        </m:rPr>
                        <a:rPr lang="en-US" b="0" smtClean="0">
                          <a:latin typeface="Times New Roman" panose="02020603050405020304" pitchFamily="18" charset="0"/>
                          <a:cs typeface="Times New Roman" panose="02020603050405020304" pitchFamily="18" charset="0"/>
                        </a:rPr>
                        <m:t>)</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910106" y="30930275"/>
                <a:ext cx="7833875" cy="957313"/>
              </a:xfrm>
              <a:prstGeom prst="rect">
                <a:avLst/>
              </a:prstGeom>
              <a:blipFill rotWithShape="0">
                <a:blip r:embed="rId18"/>
                <a:stretch>
                  <a:fillRect b="-637"/>
                </a:stretch>
              </a:blipFill>
            </p:spPr>
            <p:txBody>
              <a:bodyPr/>
              <a:lstStyle/>
              <a:p>
                <a:r>
                  <a:rPr lang="en-US">
                    <a:noFill/>
                  </a:rPr>
                  <a:t> </a:t>
                </a:r>
              </a:p>
            </p:txBody>
          </p:sp>
        </mc:Fallback>
      </mc:AlternateContent>
      <p:pic>
        <p:nvPicPr>
          <p:cNvPr id="50" name="Picture 49"/>
          <p:cNvPicPr>
            <a:picLocks noChangeAspect="1"/>
          </p:cNvPicPr>
          <p:nvPr/>
        </p:nvPicPr>
        <p:blipFill>
          <a:blip r:embed="rId19"/>
          <a:stretch>
            <a:fillRect/>
          </a:stretch>
        </p:blipFill>
        <p:spPr>
          <a:xfrm>
            <a:off x="13663463" y="26200254"/>
            <a:ext cx="3379311" cy="3055415"/>
          </a:xfrm>
          <a:prstGeom prst="rect">
            <a:avLst/>
          </a:prstGeom>
        </p:spPr>
      </p:pic>
      <p:pic>
        <p:nvPicPr>
          <p:cNvPr id="55" name="Picture 54"/>
          <p:cNvPicPr>
            <a:picLocks noChangeAspect="1"/>
          </p:cNvPicPr>
          <p:nvPr/>
        </p:nvPicPr>
        <p:blipFill>
          <a:blip r:embed="rId20"/>
          <a:stretch>
            <a:fillRect/>
          </a:stretch>
        </p:blipFill>
        <p:spPr>
          <a:xfrm>
            <a:off x="21501776" y="26200254"/>
            <a:ext cx="2261136" cy="3041630"/>
          </a:xfrm>
          <a:prstGeom prst="rect">
            <a:avLst/>
          </a:prstGeom>
        </p:spPr>
      </p:pic>
      <p:pic>
        <p:nvPicPr>
          <p:cNvPr id="57" name="Picture 56"/>
          <p:cNvPicPr>
            <a:picLocks noChangeAspect="1"/>
          </p:cNvPicPr>
          <p:nvPr/>
        </p:nvPicPr>
        <p:blipFill>
          <a:blip r:embed="rId21"/>
          <a:stretch>
            <a:fillRect/>
          </a:stretch>
        </p:blipFill>
        <p:spPr>
          <a:xfrm>
            <a:off x="17335766" y="26200254"/>
            <a:ext cx="2261136" cy="3041630"/>
          </a:xfrm>
          <a:prstGeom prst="rect">
            <a:avLst/>
          </a:prstGeom>
        </p:spPr>
      </p:pic>
      <p:pic>
        <p:nvPicPr>
          <p:cNvPr id="60" name="Picture 59"/>
          <p:cNvPicPr>
            <a:picLocks noChangeAspect="1"/>
          </p:cNvPicPr>
          <p:nvPr/>
        </p:nvPicPr>
        <p:blipFill>
          <a:blip r:embed="rId22"/>
          <a:stretch>
            <a:fillRect/>
          </a:stretch>
        </p:blipFill>
        <p:spPr>
          <a:xfrm>
            <a:off x="20737057" y="18674573"/>
            <a:ext cx="7940972" cy="7329330"/>
          </a:xfrm>
          <a:prstGeom prst="rect">
            <a:avLst/>
          </a:prstGeom>
        </p:spPr>
      </p:pic>
      <p:sp>
        <p:nvSpPr>
          <p:cNvPr id="64" name="Rectangle 63"/>
          <p:cNvSpPr/>
          <p:nvPr/>
        </p:nvSpPr>
        <p:spPr>
          <a:xfrm>
            <a:off x="20461688" y="18674571"/>
            <a:ext cx="66796" cy="10824420"/>
          </a:xfrm>
          <a:prstGeom prst="rect">
            <a:avLst/>
          </a:prstGeom>
          <a:gradFill>
            <a:gsLst>
              <a:gs pos="0">
                <a:schemeClr val="accent1">
                  <a:lumMod val="5000"/>
                  <a:lumOff val="95000"/>
                </a:schemeClr>
              </a:gs>
              <a:gs pos="100000">
                <a:srgbClr val="E681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p:cNvPicPr>
            <a:picLocks noChangeAspect="1"/>
          </p:cNvPicPr>
          <p:nvPr/>
        </p:nvPicPr>
        <p:blipFill>
          <a:blip r:embed="rId23"/>
          <a:stretch>
            <a:fillRect/>
          </a:stretch>
        </p:blipFill>
        <p:spPr>
          <a:xfrm>
            <a:off x="12251747" y="18674571"/>
            <a:ext cx="7999669" cy="7326121"/>
          </a:xfrm>
          <a:prstGeom prst="rect">
            <a:avLst/>
          </a:prstGeom>
        </p:spPr>
      </p:pic>
      <p:sp>
        <p:nvSpPr>
          <p:cNvPr id="66" name="TextBox 65"/>
          <p:cNvSpPr txBox="1"/>
          <p:nvPr/>
        </p:nvSpPr>
        <p:spPr>
          <a:xfrm>
            <a:off x="24930863" y="31021681"/>
            <a:ext cx="3742108" cy="5139869"/>
          </a:xfrm>
          <a:prstGeom prst="rect">
            <a:avLst/>
          </a:prstGeom>
          <a:noFill/>
        </p:spPr>
        <p:txBody>
          <a:bodyPr wrap="square" rtlCol="0">
            <a:spAutoFit/>
          </a:bodyPr>
          <a:lstStyle/>
          <a:p>
            <a:pPr algn="just"/>
            <a:r>
              <a:rPr lang="en-US" sz="2400" dirty="0"/>
              <a:t>V</a:t>
            </a:r>
            <a:r>
              <a:rPr lang="en-US" sz="2400" baseline="-25000" dirty="0"/>
              <a:t>SD</a:t>
            </a:r>
            <a:r>
              <a:rPr lang="en-US" sz="2400" dirty="0"/>
              <a:t>* labels the intercept of the linear fits of the maxima of dlogI/dVg and V</a:t>
            </a:r>
            <a:r>
              <a:rPr lang="en-US" sz="2400" baseline="30000" dirty="0"/>
              <a:t>+</a:t>
            </a:r>
            <a:r>
              <a:rPr lang="en-US" sz="2400" baseline="-25000" dirty="0"/>
              <a:t>ON</a:t>
            </a:r>
            <a:r>
              <a:rPr lang="en-US" sz="2400" dirty="0"/>
              <a:t>.</a:t>
            </a:r>
          </a:p>
          <a:p>
            <a:pPr algn="just"/>
            <a:endParaRPr lang="en-US" sz="2400" baseline="-25000" dirty="0"/>
          </a:p>
          <a:p>
            <a:pPr algn="just"/>
            <a:r>
              <a:rPr lang="en-US" sz="2400" dirty="0"/>
              <a:t>At voltages above V</a:t>
            </a:r>
            <a:r>
              <a:rPr lang="en-US" sz="2400" baseline="-25000" dirty="0"/>
              <a:t>SD</a:t>
            </a:r>
            <a:r>
              <a:rPr lang="en-US" sz="2400" dirty="0"/>
              <a:t>*, interlayer transport occurs as low-energy electrons from the WSe</a:t>
            </a:r>
            <a:r>
              <a:rPr lang="en-US" sz="2400" baseline="-25000" dirty="0"/>
              <a:t>2</a:t>
            </a:r>
            <a:r>
              <a:rPr lang="en-US" sz="2400" dirty="0"/>
              <a:t> conduction band transfer into  the higher energy states of MoSe</a:t>
            </a:r>
            <a:r>
              <a:rPr lang="en-US" sz="2400" baseline="-25000" dirty="0"/>
              <a:t>2</a:t>
            </a:r>
            <a:r>
              <a:rPr lang="en-US" sz="2400" dirty="0"/>
              <a:t> and gain additional kinetic energy. </a:t>
            </a:r>
          </a:p>
          <a:p>
            <a:pPr algn="just"/>
            <a:endParaRPr lang="en-US" sz="2400" dirty="0"/>
          </a:p>
        </p:txBody>
      </p:sp>
      <p:pic>
        <p:nvPicPr>
          <p:cNvPr id="72" name="Picture 71"/>
          <p:cNvPicPr>
            <a:picLocks noChangeAspect="1"/>
          </p:cNvPicPr>
          <p:nvPr/>
        </p:nvPicPr>
        <p:blipFill>
          <a:blip r:embed="rId24"/>
          <a:stretch>
            <a:fillRect/>
          </a:stretch>
        </p:blipFill>
        <p:spPr>
          <a:xfrm>
            <a:off x="23960335" y="26079321"/>
            <a:ext cx="3383983" cy="3189920"/>
          </a:xfrm>
          <a:prstGeom prst="rect">
            <a:avLst/>
          </a:prstGeom>
        </p:spPr>
      </p:pic>
    </p:spTree>
    <p:extLst>
      <p:ext uri="{BB962C8B-B14F-4D97-AF65-F5344CB8AC3E}">
        <p14:creationId xmlns:p14="http://schemas.microsoft.com/office/powerpoint/2010/main" val="2716860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1098</TotalTime>
  <Words>535</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Daedalus</dc:creator>
  <cp:lastModifiedBy>David mayes</cp:lastModifiedBy>
  <cp:revision>93</cp:revision>
  <dcterms:created xsi:type="dcterms:W3CDTF">2016-08-22T17:36:54Z</dcterms:created>
  <dcterms:modified xsi:type="dcterms:W3CDTF">2020-04-30T07:06:27Z</dcterms:modified>
</cp:coreProperties>
</file>